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9"/>
  </p:notesMasterIdLst>
  <p:sldIdLst>
    <p:sldId id="256" r:id="rId6"/>
    <p:sldId id="300" r:id="rId7"/>
    <p:sldId id="304" r:id="rId8"/>
    <p:sldId id="305" r:id="rId9"/>
    <p:sldId id="270" r:id="rId10"/>
    <p:sldId id="307" r:id="rId11"/>
    <p:sldId id="302" r:id="rId12"/>
    <p:sldId id="312" r:id="rId13"/>
    <p:sldId id="291" r:id="rId14"/>
    <p:sldId id="292" r:id="rId15"/>
    <p:sldId id="311" r:id="rId16"/>
    <p:sldId id="306" r:id="rId17"/>
    <p:sldId id="316" r:id="rId18"/>
    <p:sldId id="272" r:id="rId19"/>
    <p:sldId id="315" r:id="rId20"/>
    <p:sldId id="310" r:id="rId21"/>
    <p:sldId id="308" r:id="rId22"/>
    <p:sldId id="309" r:id="rId23"/>
    <p:sldId id="268" r:id="rId24"/>
    <p:sldId id="280" r:id="rId25"/>
    <p:sldId id="293" r:id="rId26"/>
    <p:sldId id="294" r:id="rId27"/>
    <p:sldId id="297" r:id="rId28"/>
    <p:sldId id="314" r:id="rId29"/>
    <p:sldId id="298" r:id="rId30"/>
    <p:sldId id="313" r:id="rId31"/>
    <p:sldId id="317" r:id="rId32"/>
    <p:sldId id="273" r:id="rId33"/>
    <p:sldId id="274" r:id="rId34"/>
    <p:sldId id="276" r:id="rId35"/>
    <p:sldId id="299" r:id="rId36"/>
    <p:sldId id="303" r:id="rId37"/>
    <p:sldId id="318" r:id="rId38"/>
  </p:sldIdLst>
  <p:sldSz cx="12192000" cy="6858000"/>
  <p:notesSz cx="6799263" cy="98758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D685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8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0A40B-4429-48AE-BFA4-F255F0AF7E5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E0E40D0-015B-4C82-B5E5-C2C6AF3686F9}">
      <dgm:prSet phldrT="[Текст]" custT="1"/>
      <dgm:spPr>
        <a:solidFill>
          <a:srgbClr val="FFCC00"/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-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оформлення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видачі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дозволів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розміщення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рекламних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38D01-8E94-461B-943C-EA39BBD0575D}" type="parTrans" cxnId="{A292D2D4-CA32-454B-99EC-6315C9B949F8}">
      <dgm:prSet/>
      <dgm:spPr/>
      <dgm:t>
        <a:bodyPr/>
        <a:lstStyle/>
        <a:p>
          <a:endParaRPr lang="ru-RU"/>
        </a:p>
      </dgm:t>
    </dgm:pt>
    <dgm:pt modelId="{9A834088-7800-417D-898C-6AD6D7356C23}" type="sibTrans" cxnId="{A292D2D4-CA32-454B-99EC-6315C9B949F8}">
      <dgm:prSet/>
      <dgm:spPr/>
      <dgm:t>
        <a:bodyPr/>
        <a:lstStyle/>
        <a:p>
          <a:endParaRPr lang="ru-RU"/>
        </a:p>
      </dgm:t>
    </dgm:pt>
    <dgm:pt modelId="{BFF51EB3-DF10-47E5-AA96-63251342172A}">
      <dgm:prSet phldrT="[Текст]" custT="1"/>
      <dgm:spPr>
        <a:solidFill>
          <a:srgbClr val="FFCC00"/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ІІ -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договірної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повнота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своєчасність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перерахунків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бюджету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м.Києва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24BD5-733F-4D67-9FEB-B0820CF03F60}" type="parTrans" cxnId="{12151B3D-BCB7-4C1A-8890-1E5253DDDF5F}">
      <dgm:prSet/>
      <dgm:spPr/>
      <dgm:t>
        <a:bodyPr/>
        <a:lstStyle/>
        <a:p>
          <a:endParaRPr lang="ru-RU"/>
        </a:p>
      </dgm:t>
    </dgm:pt>
    <dgm:pt modelId="{2462C6E0-60D6-4C13-BEA0-AB67ADEDFB7E}" type="sibTrans" cxnId="{12151B3D-BCB7-4C1A-8890-1E5253DDDF5F}">
      <dgm:prSet/>
      <dgm:spPr/>
      <dgm:t>
        <a:bodyPr/>
        <a:lstStyle/>
        <a:p>
          <a:endParaRPr lang="ru-RU"/>
        </a:p>
      </dgm:t>
    </dgm:pt>
    <dgm:pt modelId="{E4EE6178-9270-45E6-8690-DC27D40FE7F2}">
      <dgm:prSet phldrT="[Текст]" custT="1"/>
      <dgm:spPr>
        <a:solidFill>
          <a:srgbClr val="FFCC00"/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ІІІ -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здійснення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контрольно-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наглядових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розміщенням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об’єктів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зовнішньої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реклами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ED18A-05A2-457C-8838-4EBBB169C707}" type="parTrans" cxnId="{398F0E36-2AD9-4FE3-90DA-6483F7EA2DCC}">
      <dgm:prSet/>
      <dgm:spPr/>
      <dgm:t>
        <a:bodyPr/>
        <a:lstStyle/>
        <a:p>
          <a:endParaRPr lang="ru-RU"/>
        </a:p>
      </dgm:t>
    </dgm:pt>
    <dgm:pt modelId="{FF6DE431-5850-4617-BF33-9BA2CF76BB73}" type="sibTrans" cxnId="{398F0E36-2AD9-4FE3-90DA-6483F7EA2DCC}">
      <dgm:prSet/>
      <dgm:spPr/>
      <dgm:t>
        <a:bodyPr/>
        <a:lstStyle/>
        <a:p>
          <a:endParaRPr lang="ru-RU"/>
        </a:p>
      </dgm:t>
    </dgm:pt>
    <dgm:pt modelId="{C0A49104-130B-4837-B85D-AAA6466B55FA}">
      <dgm:prSet phldrT="[Текст]" custT="1"/>
      <dgm:spPr>
        <a:solidFill>
          <a:srgbClr val="FFCC00"/>
        </a:solidFill>
      </dgm:spPr>
      <dgm:t>
        <a:bodyPr vert="vert"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пек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1CBAD-9DB1-4588-B25A-0FA99D4C6BD9}" type="sibTrans" cxnId="{089A9D5E-C888-4530-AA6F-038F9E627B80}">
      <dgm:prSet/>
      <dgm:spPr/>
      <dgm:t>
        <a:bodyPr/>
        <a:lstStyle/>
        <a:p>
          <a:endParaRPr lang="ru-RU"/>
        </a:p>
      </dgm:t>
    </dgm:pt>
    <dgm:pt modelId="{54830EC4-15A4-4296-8BC6-4329EAF5F61A}" type="parTrans" cxnId="{089A9D5E-C888-4530-AA6F-038F9E627B80}">
      <dgm:prSet/>
      <dgm:spPr/>
      <dgm:t>
        <a:bodyPr/>
        <a:lstStyle/>
        <a:p>
          <a:endParaRPr lang="ru-RU"/>
        </a:p>
      </dgm:t>
    </dgm:pt>
    <dgm:pt modelId="{ED488C19-3239-4FCC-A535-5362EC2808E5}" type="pres">
      <dgm:prSet presAssocID="{E0C0A40B-4429-48AE-BFA4-F255F0AF7E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0E44E-951E-4854-AC32-41685BD924FA}" type="pres">
      <dgm:prSet presAssocID="{C0A49104-130B-4837-B85D-AAA6466B55FA}" presName="root1" presStyleCnt="0"/>
      <dgm:spPr/>
    </dgm:pt>
    <dgm:pt modelId="{8AA25F6B-1A16-4B2F-AC66-452BB1CBB6B0}" type="pres">
      <dgm:prSet presAssocID="{C0A49104-130B-4837-B85D-AAA6466B55FA}" presName="LevelOneTextNode" presStyleLbl="node0" presStyleIdx="0" presStyleCnt="1" custScaleX="127313" custScaleY="24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7E8FDE-8676-4FFB-ACA7-98AE8311CC35}" type="pres">
      <dgm:prSet presAssocID="{C0A49104-130B-4837-B85D-AAA6466B55FA}" presName="level2hierChild" presStyleCnt="0"/>
      <dgm:spPr/>
    </dgm:pt>
    <dgm:pt modelId="{E6EB48A0-854B-4D2B-8541-715428D06EAA}" type="pres">
      <dgm:prSet presAssocID="{48138D01-8E94-461B-943C-EA39BBD0575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0A2D55F-BF3A-4898-92A2-EDC9DA145985}" type="pres">
      <dgm:prSet presAssocID="{48138D01-8E94-461B-943C-EA39BBD0575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CBE9194-2451-47FC-A890-61B49FA1FA71}" type="pres">
      <dgm:prSet presAssocID="{BE0E40D0-015B-4C82-B5E5-C2C6AF3686F9}" presName="root2" presStyleCnt="0"/>
      <dgm:spPr/>
    </dgm:pt>
    <dgm:pt modelId="{AC832F1E-81A6-4FDD-8CAD-178EF3E8057A}" type="pres">
      <dgm:prSet presAssocID="{BE0E40D0-015B-4C82-B5E5-C2C6AF3686F9}" presName="LevelTwoTextNode" presStyleLbl="node2" presStyleIdx="0" presStyleCnt="3" custScaleX="199388" custScaleY="93427" custLinFactNeighborX="-1005" custLinFactNeighborY="-6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DC973-A6A1-4E7B-BC0F-CF95E22BB924}" type="pres">
      <dgm:prSet presAssocID="{BE0E40D0-015B-4C82-B5E5-C2C6AF3686F9}" presName="level3hierChild" presStyleCnt="0"/>
      <dgm:spPr/>
    </dgm:pt>
    <dgm:pt modelId="{1DE09475-A744-42BC-BD2C-41E33FCDC879}" type="pres">
      <dgm:prSet presAssocID="{19124BD5-733F-4D67-9FEB-B0820CF03F6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8299A05-6875-48A7-9842-46A522E34555}" type="pres">
      <dgm:prSet presAssocID="{19124BD5-733F-4D67-9FEB-B0820CF03F6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52062CD-7E2C-4020-A4A5-39E26BCD338F}" type="pres">
      <dgm:prSet presAssocID="{BFF51EB3-DF10-47E5-AA96-63251342172A}" presName="root2" presStyleCnt="0"/>
      <dgm:spPr/>
    </dgm:pt>
    <dgm:pt modelId="{3A212205-748A-4AC2-8FE6-5551DD6AD54C}" type="pres">
      <dgm:prSet presAssocID="{BFF51EB3-DF10-47E5-AA96-63251342172A}" presName="LevelTwoTextNode" presStyleLbl="node2" presStyleIdx="1" presStyleCnt="3" custScaleX="199388" custScaleY="93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E9408-8DAD-4C99-937F-81183BB8E03D}" type="pres">
      <dgm:prSet presAssocID="{BFF51EB3-DF10-47E5-AA96-63251342172A}" presName="level3hierChild" presStyleCnt="0"/>
      <dgm:spPr/>
    </dgm:pt>
    <dgm:pt modelId="{7E7B14CC-E982-4048-A914-C349D1136F0C}" type="pres">
      <dgm:prSet presAssocID="{D50ED18A-05A2-457C-8838-4EBBB169C7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AD27321-A57F-4162-9CE3-9C97CA2C6979}" type="pres">
      <dgm:prSet presAssocID="{D50ED18A-05A2-457C-8838-4EBBB169C7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B2801E4-7F7A-432F-B8C1-870CD5BC7EEA}" type="pres">
      <dgm:prSet presAssocID="{E4EE6178-9270-45E6-8690-DC27D40FE7F2}" presName="root2" presStyleCnt="0"/>
      <dgm:spPr/>
    </dgm:pt>
    <dgm:pt modelId="{EACC890D-E1FA-4DF5-88B5-43A071034FCE}" type="pres">
      <dgm:prSet presAssocID="{E4EE6178-9270-45E6-8690-DC27D40FE7F2}" presName="LevelTwoTextNode" presStyleLbl="node2" presStyleIdx="2" presStyleCnt="3" custScaleX="199388" custScaleY="93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DBEDC8-ADFA-4C9F-B119-64F6F4E393ED}" type="pres">
      <dgm:prSet presAssocID="{E4EE6178-9270-45E6-8690-DC27D40FE7F2}" presName="level3hierChild" presStyleCnt="0"/>
      <dgm:spPr/>
    </dgm:pt>
  </dgm:ptLst>
  <dgm:cxnLst>
    <dgm:cxn modelId="{6D967D0B-AC52-43F9-8592-11BC569BF8A8}" type="presOf" srcId="{19124BD5-733F-4D67-9FEB-B0820CF03F60}" destId="{18299A05-6875-48A7-9842-46A522E34555}" srcOrd="1" destOrd="0" presId="urn:microsoft.com/office/officeart/2008/layout/HorizontalMultiLevelHierarchy"/>
    <dgm:cxn modelId="{77426DB4-A8D3-4C60-9313-EC50B9858F40}" type="presOf" srcId="{48138D01-8E94-461B-943C-EA39BBD0575D}" destId="{E6EB48A0-854B-4D2B-8541-715428D06EAA}" srcOrd="0" destOrd="0" presId="urn:microsoft.com/office/officeart/2008/layout/HorizontalMultiLevelHierarchy"/>
    <dgm:cxn modelId="{398F0E36-2AD9-4FE3-90DA-6483F7EA2DCC}" srcId="{C0A49104-130B-4837-B85D-AAA6466B55FA}" destId="{E4EE6178-9270-45E6-8690-DC27D40FE7F2}" srcOrd="2" destOrd="0" parTransId="{D50ED18A-05A2-457C-8838-4EBBB169C707}" sibTransId="{FF6DE431-5850-4617-BF33-9BA2CF76BB73}"/>
    <dgm:cxn modelId="{021B1489-88EE-4471-A419-5FF0418F23A0}" type="presOf" srcId="{C0A49104-130B-4837-B85D-AAA6466B55FA}" destId="{8AA25F6B-1A16-4B2F-AC66-452BB1CBB6B0}" srcOrd="0" destOrd="0" presId="urn:microsoft.com/office/officeart/2008/layout/HorizontalMultiLevelHierarchy"/>
    <dgm:cxn modelId="{11156BF1-C924-41E4-AAC9-D89B6D305AB9}" type="presOf" srcId="{D50ED18A-05A2-457C-8838-4EBBB169C707}" destId="{AAD27321-A57F-4162-9CE3-9C97CA2C6979}" srcOrd="1" destOrd="0" presId="urn:microsoft.com/office/officeart/2008/layout/HorizontalMultiLevelHierarchy"/>
    <dgm:cxn modelId="{804C56BB-EE99-4011-97F3-981D6A282838}" type="presOf" srcId="{19124BD5-733F-4D67-9FEB-B0820CF03F60}" destId="{1DE09475-A744-42BC-BD2C-41E33FCDC879}" srcOrd="0" destOrd="0" presId="urn:microsoft.com/office/officeart/2008/layout/HorizontalMultiLevelHierarchy"/>
    <dgm:cxn modelId="{A292D2D4-CA32-454B-99EC-6315C9B949F8}" srcId="{C0A49104-130B-4837-B85D-AAA6466B55FA}" destId="{BE0E40D0-015B-4C82-B5E5-C2C6AF3686F9}" srcOrd="0" destOrd="0" parTransId="{48138D01-8E94-461B-943C-EA39BBD0575D}" sibTransId="{9A834088-7800-417D-898C-6AD6D7356C23}"/>
    <dgm:cxn modelId="{67759CDD-DB61-49CC-AFF0-CC144127BD0F}" type="presOf" srcId="{BE0E40D0-015B-4C82-B5E5-C2C6AF3686F9}" destId="{AC832F1E-81A6-4FDD-8CAD-178EF3E8057A}" srcOrd="0" destOrd="0" presId="urn:microsoft.com/office/officeart/2008/layout/HorizontalMultiLevelHierarchy"/>
    <dgm:cxn modelId="{A36C14A6-EF32-4E71-A576-C3FEC5C2B7B3}" type="presOf" srcId="{E4EE6178-9270-45E6-8690-DC27D40FE7F2}" destId="{EACC890D-E1FA-4DF5-88B5-43A071034FCE}" srcOrd="0" destOrd="0" presId="urn:microsoft.com/office/officeart/2008/layout/HorizontalMultiLevelHierarchy"/>
    <dgm:cxn modelId="{089A9D5E-C888-4530-AA6F-038F9E627B80}" srcId="{E0C0A40B-4429-48AE-BFA4-F255F0AF7E5B}" destId="{C0A49104-130B-4837-B85D-AAA6466B55FA}" srcOrd="0" destOrd="0" parTransId="{54830EC4-15A4-4296-8BC6-4329EAF5F61A}" sibTransId="{C271CBAD-9DB1-4588-B25A-0FA99D4C6BD9}"/>
    <dgm:cxn modelId="{12151B3D-BCB7-4C1A-8890-1E5253DDDF5F}" srcId="{C0A49104-130B-4837-B85D-AAA6466B55FA}" destId="{BFF51EB3-DF10-47E5-AA96-63251342172A}" srcOrd="1" destOrd="0" parTransId="{19124BD5-733F-4D67-9FEB-B0820CF03F60}" sibTransId="{2462C6E0-60D6-4C13-BEA0-AB67ADEDFB7E}"/>
    <dgm:cxn modelId="{BAC27E62-EB2E-491A-BDD6-4B7D35D010CA}" type="presOf" srcId="{48138D01-8E94-461B-943C-EA39BBD0575D}" destId="{B0A2D55F-BF3A-4898-92A2-EDC9DA145985}" srcOrd="1" destOrd="0" presId="urn:microsoft.com/office/officeart/2008/layout/HorizontalMultiLevelHierarchy"/>
    <dgm:cxn modelId="{FA3E05A5-D2B0-4644-A4B2-C47582134764}" type="presOf" srcId="{D50ED18A-05A2-457C-8838-4EBBB169C707}" destId="{7E7B14CC-E982-4048-A914-C349D1136F0C}" srcOrd="0" destOrd="0" presId="urn:microsoft.com/office/officeart/2008/layout/HorizontalMultiLevelHierarchy"/>
    <dgm:cxn modelId="{226E353E-3B57-43F7-9D66-EF49247C0EBF}" type="presOf" srcId="{E0C0A40B-4429-48AE-BFA4-F255F0AF7E5B}" destId="{ED488C19-3239-4FCC-A535-5362EC2808E5}" srcOrd="0" destOrd="0" presId="urn:microsoft.com/office/officeart/2008/layout/HorizontalMultiLevelHierarchy"/>
    <dgm:cxn modelId="{B54AEF4F-7859-45D5-B410-EA820D87420E}" type="presOf" srcId="{BFF51EB3-DF10-47E5-AA96-63251342172A}" destId="{3A212205-748A-4AC2-8FE6-5551DD6AD54C}" srcOrd="0" destOrd="0" presId="urn:microsoft.com/office/officeart/2008/layout/HorizontalMultiLevelHierarchy"/>
    <dgm:cxn modelId="{816CC834-9F8D-4820-85E0-921CC626C912}" type="presParOf" srcId="{ED488C19-3239-4FCC-A535-5362EC2808E5}" destId="{5EF0E44E-951E-4854-AC32-41685BD924FA}" srcOrd="0" destOrd="0" presId="urn:microsoft.com/office/officeart/2008/layout/HorizontalMultiLevelHierarchy"/>
    <dgm:cxn modelId="{4207CEFC-CB67-4973-ABB3-14CE1E7BA580}" type="presParOf" srcId="{5EF0E44E-951E-4854-AC32-41685BD924FA}" destId="{8AA25F6B-1A16-4B2F-AC66-452BB1CBB6B0}" srcOrd="0" destOrd="0" presId="urn:microsoft.com/office/officeart/2008/layout/HorizontalMultiLevelHierarchy"/>
    <dgm:cxn modelId="{72BF4268-516A-4437-8F45-EB88F8EA27D2}" type="presParOf" srcId="{5EF0E44E-951E-4854-AC32-41685BD924FA}" destId="{9D7E8FDE-8676-4FFB-ACA7-98AE8311CC35}" srcOrd="1" destOrd="0" presId="urn:microsoft.com/office/officeart/2008/layout/HorizontalMultiLevelHierarchy"/>
    <dgm:cxn modelId="{A1E0D0F0-CF03-48AF-B624-89C27D9FF69B}" type="presParOf" srcId="{9D7E8FDE-8676-4FFB-ACA7-98AE8311CC35}" destId="{E6EB48A0-854B-4D2B-8541-715428D06EAA}" srcOrd="0" destOrd="0" presId="urn:microsoft.com/office/officeart/2008/layout/HorizontalMultiLevelHierarchy"/>
    <dgm:cxn modelId="{F90A924B-1FD1-4109-A896-BECDA1CFC66A}" type="presParOf" srcId="{E6EB48A0-854B-4D2B-8541-715428D06EAA}" destId="{B0A2D55F-BF3A-4898-92A2-EDC9DA145985}" srcOrd="0" destOrd="0" presId="urn:microsoft.com/office/officeart/2008/layout/HorizontalMultiLevelHierarchy"/>
    <dgm:cxn modelId="{8078D914-96D4-4F80-8E8E-06589E0F9218}" type="presParOf" srcId="{9D7E8FDE-8676-4FFB-ACA7-98AE8311CC35}" destId="{0CBE9194-2451-47FC-A890-61B49FA1FA71}" srcOrd="1" destOrd="0" presId="urn:microsoft.com/office/officeart/2008/layout/HorizontalMultiLevelHierarchy"/>
    <dgm:cxn modelId="{1BDBF176-A624-47F6-B9C8-4B73375B5979}" type="presParOf" srcId="{0CBE9194-2451-47FC-A890-61B49FA1FA71}" destId="{AC832F1E-81A6-4FDD-8CAD-178EF3E8057A}" srcOrd="0" destOrd="0" presId="urn:microsoft.com/office/officeart/2008/layout/HorizontalMultiLevelHierarchy"/>
    <dgm:cxn modelId="{A028FC08-89B7-4E6E-9A24-5A1B2ED8E89F}" type="presParOf" srcId="{0CBE9194-2451-47FC-A890-61B49FA1FA71}" destId="{A4ADC973-A6A1-4E7B-BC0F-CF95E22BB924}" srcOrd="1" destOrd="0" presId="urn:microsoft.com/office/officeart/2008/layout/HorizontalMultiLevelHierarchy"/>
    <dgm:cxn modelId="{ABB90357-B2A1-4CD2-B6B3-816F839B9786}" type="presParOf" srcId="{9D7E8FDE-8676-4FFB-ACA7-98AE8311CC35}" destId="{1DE09475-A744-42BC-BD2C-41E33FCDC879}" srcOrd="2" destOrd="0" presId="urn:microsoft.com/office/officeart/2008/layout/HorizontalMultiLevelHierarchy"/>
    <dgm:cxn modelId="{B9774FB1-6463-438E-A7D3-05C67F163FBD}" type="presParOf" srcId="{1DE09475-A744-42BC-BD2C-41E33FCDC879}" destId="{18299A05-6875-48A7-9842-46A522E34555}" srcOrd="0" destOrd="0" presId="urn:microsoft.com/office/officeart/2008/layout/HorizontalMultiLevelHierarchy"/>
    <dgm:cxn modelId="{68BFA3A0-335E-4D12-81DE-8F4762A908E2}" type="presParOf" srcId="{9D7E8FDE-8676-4FFB-ACA7-98AE8311CC35}" destId="{752062CD-7E2C-4020-A4A5-39E26BCD338F}" srcOrd="3" destOrd="0" presId="urn:microsoft.com/office/officeart/2008/layout/HorizontalMultiLevelHierarchy"/>
    <dgm:cxn modelId="{F411205A-6FCE-4BBD-81CD-0381D63EC7F5}" type="presParOf" srcId="{752062CD-7E2C-4020-A4A5-39E26BCD338F}" destId="{3A212205-748A-4AC2-8FE6-5551DD6AD54C}" srcOrd="0" destOrd="0" presId="urn:microsoft.com/office/officeart/2008/layout/HorizontalMultiLevelHierarchy"/>
    <dgm:cxn modelId="{6288DF88-B136-4F27-B8B9-12F15E203DEC}" type="presParOf" srcId="{752062CD-7E2C-4020-A4A5-39E26BCD338F}" destId="{58DE9408-8DAD-4C99-937F-81183BB8E03D}" srcOrd="1" destOrd="0" presId="urn:microsoft.com/office/officeart/2008/layout/HorizontalMultiLevelHierarchy"/>
    <dgm:cxn modelId="{2BCAD788-3324-451C-8271-3BB1C1A9B4B4}" type="presParOf" srcId="{9D7E8FDE-8676-4FFB-ACA7-98AE8311CC35}" destId="{7E7B14CC-E982-4048-A914-C349D1136F0C}" srcOrd="4" destOrd="0" presId="urn:microsoft.com/office/officeart/2008/layout/HorizontalMultiLevelHierarchy"/>
    <dgm:cxn modelId="{43185EE1-E46E-4D79-B4BB-7E85EDEAB295}" type="presParOf" srcId="{7E7B14CC-E982-4048-A914-C349D1136F0C}" destId="{AAD27321-A57F-4162-9CE3-9C97CA2C6979}" srcOrd="0" destOrd="0" presId="urn:microsoft.com/office/officeart/2008/layout/HorizontalMultiLevelHierarchy"/>
    <dgm:cxn modelId="{51E67AC1-CFDB-4F08-BF4C-29D560635A90}" type="presParOf" srcId="{9D7E8FDE-8676-4FFB-ACA7-98AE8311CC35}" destId="{BB2801E4-7F7A-432F-B8C1-870CD5BC7EEA}" srcOrd="5" destOrd="0" presId="urn:microsoft.com/office/officeart/2008/layout/HorizontalMultiLevelHierarchy"/>
    <dgm:cxn modelId="{2BA4B842-D54C-466E-B35E-D6254C614BD9}" type="presParOf" srcId="{BB2801E4-7F7A-432F-B8C1-870CD5BC7EEA}" destId="{EACC890D-E1FA-4DF5-88B5-43A071034FCE}" srcOrd="0" destOrd="0" presId="urn:microsoft.com/office/officeart/2008/layout/HorizontalMultiLevelHierarchy"/>
    <dgm:cxn modelId="{53A04BDA-301F-404F-B25C-9DF7BC18BCE3}" type="presParOf" srcId="{BB2801E4-7F7A-432F-B8C1-870CD5BC7EEA}" destId="{7CDBEDC8-ADFA-4C9F-B119-64F6F4E393E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B14CC-E982-4048-A914-C349D1136F0C}">
      <dsp:nvSpPr>
        <dsp:cNvPr id="0" name=""/>
        <dsp:cNvSpPr/>
      </dsp:nvSpPr>
      <dsp:spPr>
        <a:xfrm>
          <a:off x="1547005" y="2688935"/>
          <a:ext cx="668989" cy="120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494" y="0"/>
              </a:lnTo>
              <a:lnTo>
                <a:pt x="334494" y="1207719"/>
              </a:lnTo>
              <a:lnTo>
                <a:pt x="668989" y="12077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6984" y="3258279"/>
        <a:ext cx="69031" cy="69031"/>
      </dsp:txXfrm>
    </dsp:sp>
    <dsp:sp modelId="{1DE09475-A744-42BC-BD2C-41E33FCDC879}">
      <dsp:nvSpPr>
        <dsp:cNvPr id="0" name=""/>
        <dsp:cNvSpPr/>
      </dsp:nvSpPr>
      <dsp:spPr>
        <a:xfrm>
          <a:off x="1547005" y="2643215"/>
          <a:ext cx="66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989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4775" y="2672210"/>
        <a:ext cx="33449" cy="33449"/>
      </dsp:txXfrm>
    </dsp:sp>
    <dsp:sp modelId="{E6EB48A0-854B-4D2B-8541-715428D06EAA}">
      <dsp:nvSpPr>
        <dsp:cNvPr id="0" name=""/>
        <dsp:cNvSpPr/>
      </dsp:nvSpPr>
      <dsp:spPr>
        <a:xfrm>
          <a:off x="1547005" y="1414898"/>
          <a:ext cx="635372" cy="1274037"/>
        </a:xfrm>
        <a:custGeom>
          <a:avLst/>
          <a:gdLst/>
          <a:ahLst/>
          <a:cxnLst/>
          <a:rect l="0" t="0" r="0" b="0"/>
          <a:pathLst>
            <a:path>
              <a:moveTo>
                <a:pt x="0" y="1274037"/>
              </a:moveTo>
              <a:lnTo>
                <a:pt x="317686" y="1274037"/>
              </a:lnTo>
              <a:lnTo>
                <a:pt x="317686" y="0"/>
              </a:lnTo>
              <a:lnTo>
                <a:pt x="635372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9099" y="2016324"/>
        <a:ext cx="71184" cy="71184"/>
      </dsp:txXfrm>
    </dsp:sp>
    <dsp:sp modelId="{8AA25F6B-1A16-4B2F-AC66-452BB1CBB6B0}">
      <dsp:nvSpPr>
        <dsp:cNvPr id="0" name=""/>
        <dsp:cNvSpPr/>
      </dsp:nvSpPr>
      <dsp:spPr>
        <a:xfrm rot="16200000">
          <a:off x="230403" y="2039766"/>
          <a:ext cx="1334865" cy="1298338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пек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403" y="2039766"/>
        <a:ext cx="1334865" cy="1298338"/>
      </dsp:txXfrm>
    </dsp:sp>
    <dsp:sp modelId="{AC832F1E-81A6-4FDD-8CAD-178EF3E8057A}">
      <dsp:nvSpPr>
        <dsp:cNvPr id="0" name=""/>
        <dsp:cNvSpPr/>
      </dsp:nvSpPr>
      <dsp:spPr>
        <a:xfrm>
          <a:off x="2182377" y="938513"/>
          <a:ext cx="6669421" cy="952769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-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оформлення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видачі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дозволів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розміщення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рекламних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засобів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2377" y="938513"/>
        <a:ext cx="6669421" cy="952769"/>
      </dsp:txXfrm>
    </dsp:sp>
    <dsp:sp modelId="{3A212205-748A-4AC2-8FE6-5551DD6AD54C}">
      <dsp:nvSpPr>
        <dsp:cNvPr id="0" name=""/>
        <dsp:cNvSpPr/>
      </dsp:nvSpPr>
      <dsp:spPr>
        <a:xfrm>
          <a:off x="2215994" y="2212550"/>
          <a:ext cx="6669421" cy="952769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ІІ -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договірної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повнота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своєчасність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перерахунків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бюджету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м.Києва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5994" y="2212550"/>
        <a:ext cx="6669421" cy="952769"/>
      </dsp:txXfrm>
    </dsp:sp>
    <dsp:sp modelId="{EACC890D-E1FA-4DF5-88B5-43A071034FCE}">
      <dsp:nvSpPr>
        <dsp:cNvPr id="0" name=""/>
        <dsp:cNvSpPr/>
      </dsp:nvSpPr>
      <dsp:spPr>
        <a:xfrm>
          <a:off x="2215994" y="3420270"/>
          <a:ext cx="6669421" cy="952769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ІІІ -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здійснення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контрольно-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наглядових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розміщенням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об’єктів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зовнішньої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реклами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5994" y="3420270"/>
        <a:ext cx="6669421" cy="952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91E7-9D35-407F-BDA6-F278179C8574}" type="datetimeFigureOut">
              <a:rPr lang="uk-UA" smtClean="0"/>
              <a:t>15.04.2019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7538-C613-4A73-A2CE-2E3A38E2983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83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E72F-1677-49B7-BF5B-982D670DDBB3}" type="datetime1">
              <a:rPr lang="uk-UA" smtClean="0"/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3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0C1-653D-4D8A-BA6A-DF98F021F95E}" type="datetime1">
              <a:rPr lang="uk-UA" smtClean="0"/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4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9F3-0A8E-4EFF-BFBC-F95631CDCCCE}" type="datetime1">
              <a:rPr lang="uk-UA" smtClean="0"/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50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3DB5C-A828-4AD2-A130-A36C37CBCBC8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DE864C-5A89-483E-83DC-11FAE262D83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97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2A187B-8753-4F2F-9881-A97600350B66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2F5955-07C4-409F-9EB0-1FAC1AF53B1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46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4DAB09-7B24-4366-A472-880B38DB1CED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FE46B1-A7AE-4925-BAFD-D2159DA3F42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86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995BDF-F985-459F-8CA9-783CC6E9F33A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4666F4-9C45-45FA-BD86-6E56AC74782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1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CD5E8C-E975-4792-B8AB-9233CCE41780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C2C9AD-EC63-46BE-B15E-7528A1860CF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44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3A5FD6-AB0E-4500-8AD3-BCA1A5ADFF3F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54BD2E-9BEF-4B48-8550-8A6ECFEAF63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6281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259228-B000-4900-8A4A-ACE862F39679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45918D-27AE-4E7E-B797-D578AD055AA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259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473699-5D11-44C8-8F9F-20881CC628F1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A79DA-A4DA-48EA-9EC1-AE8548C550F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05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148-78D3-402B-AA0E-9EFFF3472066}" type="datetime1">
              <a:rPr lang="uk-UA" smtClean="0"/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09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685B82-9D4D-4959-8F37-34D18E143CA6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F30F46-ECD3-480A-A284-28E3DFC82E6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595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A33DDF-DC6C-4306-AE5B-75236ADB28E4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FEA38B-64D2-45C9-9040-9C0DB084F84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45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457A5-C932-4AC5-89A2-C477F6AC13B5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459712-4FCB-4938-9765-62D0EC655CE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188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3DB5C-A828-4AD2-A130-A36C37CBCBC8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DE864C-5A89-483E-83DC-11FAE262D83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408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2A187B-8753-4F2F-9881-A97600350B66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2F5955-07C4-409F-9EB0-1FAC1AF53B1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1077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4DAB09-7B24-4366-A472-880B38DB1CED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FE46B1-A7AE-4925-BAFD-D2159DA3F42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25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995BDF-F985-459F-8CA9-783CC6E9F33A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4666F4-9C45-45FA-BD86-6E56AC74782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810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CD5E8C-E975-4792-B8AB-9233CCE41780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C2C9AD-EC63-46BE-B15E-7528A1860CF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8667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3A5FD6-AB0E-4500-8AD3-BCA1A5ADFF3F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54BD2E-9BEF-4B48-8550-8A6ECFEAF63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614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259228-B000-4900-8A4A-ACE862F39679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45918D-27AE-4E7E-B797-D578AD055AA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2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49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281B-77AF-473D-ABCC-58C0FC68590A}" type="datetime1">
              <a:rPr lang="uk-UA" smtClean="0"/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282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473699-5D11-44C8-8F9F-20881CC628F1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A79DA-A4DA-48EA-9EC1-AE8548C550F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9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685B82-9D4D-4959-8F37-34D18E143CA6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F30F46-ECD3-480A-A284-28E3DFC82E6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04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A33DDF-DC6C-4306-AE5B-75236ADB28E4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FEA38B-64D2-45C9-9040-9C0DB084F84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399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457A5-C932-4AC5-89A2-C477F6AC13B5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459712-4FCB-4938-9765-62D0EC655CE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198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A1368D-1081-4FD3-8730-FB440EB8F038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A968A6-C8DB-4EF2-8149-DE78C0DAAA6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3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07888E-D1AF-4803-B199-D0A0EE4A6418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1942D6-5D83-4F44-B862-749DE1A4C75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009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558C26-1B3B-420D-8107-7459B792F714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32A988-99A8-4837-9B29-4A9FD7E57A0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894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4A0552-FB3F-45BE-880B-B5039A37C399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ECC929-5B87-49AF-BEC6-3ACB00D5259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979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3187CC-34BB-440A-9F30-EB77DF341A8E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2CA426-C29B-4998-811F-FCB4AE22AAF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299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4F5AB2-343C-4ED9-85B9-5A6965E3E865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FCD69B-605A-43C0-A507-FF5536F1BB0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51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588-C154-448C-B7E8-CC09D84B6050}" type="datetime1">
              <a:rPr lang="uk-UA" smtClean="0"/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853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1F6FCA-16A7-44CC-A41C-877904250798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831697-94EC-43C3-B82A-F85F4B0E68F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224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51313D-978E-43B3-B516-AEC53E02A162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3CD33-BE88-4EE6-946E-B153B6849E9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536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754DF-0E29-46C0-8FE0-71D2D38B9E4D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BBAD3C-830F-4FDF-B015-249751C42DD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5181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7ADE37-6DD3-4B7A-94A6-D7FB83CC82EE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72066F-A314-4E90-B46A-EAF836FB7A7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195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3A03D5-6EFE-4F04-AA1D-E9B2A784906A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90A7F7-AF84-47CA-AC6F-103E72E4E14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629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669755-9438-43EF-A48A-2EFAA2CFD2F5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448FFE-B44F-4D3F-8C0A-742E01CB8CF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721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29A38-3874-4BBE-ABD1-8D36169E1795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18B302-3E85-46D2-8BAC-683BB6DF8A1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535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E12919-070D-4B16-9479-98742E939CFA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A741C0-343F-4768-B12F-33BBAB13A3B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398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E1CB7C-74CA-4E45-BCDF-66D7B6235A28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FB66E3-2521-4D30-86AF-AD58B8CF01E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7434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BCFF22-AC89-460C-A163-B44941AC541E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ECE30A-4B14-4BF0-A56A-062DE56CB10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32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E00-DC68-413D-B94E-331218CA761D}" type="datetime1">
              <a:rPr lang="uk-UA" smtClean="0"/>
              <a:t>15.04.2019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366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B4CA3A-005B-43B4-9A64-7EDE9C4C85ED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E8CC83-798E-4C8B-B6CE-E530B4B1B87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257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D68CA1-0123-4698-BC55-9EAD1A1461E6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39676D-4435-43CA-9FFE-E6D78D2F414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62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F5EF1F-8461-491B-B5BF-47CE89295907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357B6F-2713-46E9-91A5-9EFAC2969AA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054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5FC980-17B2-432C-83B0-08D04BA65F2C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5F09AF-7389-4935-A080-1D2EFF0F571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643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514088-F627-42AC-8107-F30ECEC97E46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0D61F-7568-4B7B-A64C-43FCDE55B64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6416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A9AF93-4BF5-40B7-849E-564C16FDE629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B46A03-F173-4379-BFE8-981D05AA75D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709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4803-DA8E-4E69-B84E-529CFD1E4384}" type="datetimeFigureOut">
              <a:rPr lang="ru-RU" altLang="uk-UA"/>
              <a:pPr>
                <a:defRPr/>
              </a:pPr>
              <a:t>15.04.2019</a:t>
            </a:fld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F64E-BFA1-448C-8617-96AD9DD8412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2778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685C-388D-4A26-BFEF-2986BE933373}" type="datetime1">
              <a:rPr lang="uk-UA" smtClean="0"/>
              <a:t>15.04.2019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CE-F654-46AC-A26E-406C6DFB228F}" type="datetime1">
              <a:rPr lang="uk-UA" smtClean="0"/>
              <a:t>15.04.2019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9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D73-A06A-4967-91A8-72FFDF56B071}" type="datetime1">
              <a:rPr lang="uk-UA" smtClean="0"/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3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0CF1-FB61-402B-A801-D6F124434964}" type="datetime1">
              <a:rPr lang="uk-UA" smtClean="0"/>
              <a:t>15.04.2019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7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719F-B8FF-4ED3-B605-3A7BD37F5EFA}" type="datetime1">
              <a:rPr lang="uk-UA" smtClean="0"/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317B819-1619-4059-826D-8E88A71C1DEC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91AE629-8818-4D00-89D1-F93F125C665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3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317B819-1619-4059-826D-8E88A71C1DEC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91AE629-8818-4D00-89D1-F93F125C665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8197154-47E4-48C5-9CE5-989CBC252A68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6081E10-8728-43F9-A9F4-1D1F0ECC2EC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02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C9E50F2-EF2F-4AB0-B2E7-E2A2244CC457}" type="datetime1">
              <a:rPr lang="uk-UA"/>
              <a:pPr>
                <a:defRPr/>
              </a:pPr>
              <a:t>15.04.2019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0F4240-AD3B-4D61-AE70-516B32448FF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48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u-logo-V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" y="-1536"/>
            <a:ext cx="4239572" cy="12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422302" y="5838092"/>
            <a:ext cx="5976256" cy="548160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вітень, 2019 року</a:t>
            </a:r>
            <a:endParaRPr lang="uk-UA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5438399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3516" y="1268412"/>
            <a:ext cx="11059885" cy="40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4400" b="1" dirty="0"/>
              <a:t>ОСОБЛИВОСТІ </a:t>
            </a:r>
            <a:r>
              <a:rPr lang="ru-RU" altLang="ru-RU" sz="4400" b="1" dirty="0" smtClean="0"/>
              <a:t>П</a:t>
            </a:r>
            <a:r>
              <a:rPr lang="uk-UA" altLang="ru-RU" sz="4400" b="1" dirty="0" smtClean="0"/>
              <a:t>ЛАНУВА</a:t>
            </a:r>
            <a:r>
              <a:rPr lang="ru-RU" altLang="ru-RU" sz="4400" b="1" dirty="0" smtClean="0"/>
              <a:t>ННЯ АУДИТУ </a:t>
            </a:r>
            <a:r>
              <a:rPr lang="ru-RU" altLang="ru-RU" sz="4400" b="1" dirty="0"/>
              <a:t>ЕФЕКТИВНОСТІ</a:t>
            </a:r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3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651" y="1541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аудиту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це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 на результати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досліджуваної діяльності (функції, процесу, програми,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адмінпослуги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це сферою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підвищених ризиків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 це зі значними матеріальними активами?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здатен аудит покращити результативність, підзвітність чи ефективність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сьогодення чи майбутнього? Наскільки ними цікавляться керівництво чи громадськість?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4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3471" y="0"/>
            <a:ext cx="10584648" cy="65246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alt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ризики, пов'язані з п</a:t>
            </a:r>
            <a:r>
              <a:rPr lang="ru-RU" alt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роцесом</a:t>
            </a:r>
            <a:r>
              <a:rPr lang="ru-RU" alt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дозволів</a:t>
            </a:r>
            <a:r>
              <a:rPr lang="ru-RU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alt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endParaRPr lang="ru-RU" alt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пілотного</a:t>
            </a:r>
            <a:r>
              <a:rPr lang="ru-RU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з аудиту </a:t>
            </a:r>
            <a:r>
              <a:rPr lang="ru-RU" alt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alt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КМДА</a:t>
            </a:r>
            <a:r>
              <a:rPr lang="ru-RU" alt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uk-UA" alt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Несвоєчасна реєстрація заяв про надання дозволу на розміщення рекламних засобів призводить до </a:t>
            </a:r>
            <a:r>
              <a:rPr lang="uk-UA" alt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затягування процесу розгляду та видачі дозволів та, як наслідок, недоотримання бюджетом м. Києва грошових коштів</a:t>
            </a:r>
            <a:r>
              <a:rPr lang="uk-UA" alt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Ненадання або несвоєчасне надання дозвільних справ на погодження </a:t>
            </a:r>
            <a:r>
              <a:rPr lang="uk-UA" alt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унеможливлює видачу документів дозвільного характеру в терміни, встановлені нормативно-правовими актами.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Несвоєчасна підготовка та затримка в погодженні проектів розпоряджень виконавчого органу Київської міської ради (КМДА) на надання дозволу на розміщення рекламних засобів </a:t>
            </a:r>
            <a:r>
              <a:rPr lang="uk-UA" alt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призводити до недоотримання коштів бюджетом.</a:t>
            </a:r>
            <a:endParaRPr lang="ru-RU" alt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6" y="2210639"/>
            <a:ext cx="1455336" cy="34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512" y="103868"/>
            <a:ext cx="10956053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аудиту повинні відповідати певним вимогам: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23587" y="1366576"/>
            <a:ext cx="9103805" cy="5335675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чіткими та лаконічними, не містити неточних чи двозначних трактувань;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основній цілі аудиту та бути орієнтованими на розкриття причин існування проблеми;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базуватися на проведеній попередній оцінці ризиків;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значущими по відношенню до об’єкта аудиту, тобто вони мають вагоме значення для досягнення його цілей та очікуваних результатів;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дублюватися та повторюватися;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такими, що їх можна дослідити в межах внутрішнього аудиту з урахуванням наявних ресурсів і відведеного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 до 4-6 питань;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питання можуть бути конкретизовані у підпитаннях на кожному рівні їх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12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113"/>
            <a:ext cx="27130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86673"/>
            <a:ext cx="10515600" cy="47902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Належним чином сформульовані питання є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для визначення критеріїв оцінки та вибору методів збору даних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Цими питаннями керуються при проведенні аудиту під час збору та аналізу даних.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Важливо, щоб такі питання були обґрунтованими і актуальними.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Неправильне визначення питань або визначення неправильних питань неминуче призведе до того, що внутрішні аудитори пройдуть в неправильному напрямку. А якщо питання і підпитання розроблені правильно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урахуванням проблемних аспектів діяльності або результатів аналізу ризиків),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аудитори можуть заощадити час, уникаючи збору і аналізу менш релевантної інформації.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5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24FBDC-DA71-4739-9007-3339670C2897}" type="slidenum">
              <a:rPr lang="ru-RU" altLang="ru-RU" sz="1400">
                <a:latin typeface="Arial" charset="0"/>
              </a:rPr>
              <a:pPr/>
              <a:t>14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280163" y="0"/>
            <a:ext cx="10807337" cy="111740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Примірна</a:t>
            </a:r>
            <a:r>
              <a:rPr lang="ru-RU" sz="3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30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деталізації</a:t>
            </a:r>
            <a:r>
              <a:rPr lang="ru-RU" sz="3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аудиторського</a:t>
            </a:r>
            <a:r>
              <a:rPr lang="ru-RU" sz="3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uk-UA" sz="30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Місце для вмісту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280" y="1280923"/>
            <a:ext cx="7375491" cy="56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(масштабу) аудиту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71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визначити межі проведення аудиту ефективності.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(масштаб) аудиту повинен бути достатнім для досягнення цілей аудиту. Кожне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аудиторське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повинно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мати чітке визначення того, що знаходиться всередині і поза сферою аудиту.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і підпитання аудиту повинні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чітко сформульовані в процесі попереднього дослідження.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 на ранньому етапі аудиту слід розуміти, як будуть застосовуватися методи, і чи є якісь обмеження в їх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56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527349" y="274691"/>
            <a:ext cx="9225434" cy="1325563"/>
          </a:xfrm>
        </p:spPr>
        <p:txBody>
          <a:bodyPr/>
          <a:lstStyle/>
          <a:p>
            <a:pPr>
              <a:defRPr/>
            </a:pPr>
            <a:r>
              <a:rPr lang="uk-UA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Визначення </a:t>
            </a:r>
            <a:r>
              <a:rPr lang="uk-UA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обсягів (масштабу) аудиторського </a:t>
            </a:r>
            <a:r>
              <a:rPr lang="uk-UA" alt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завдання</a:t>
            </a:r>
            <a:r>
              <a:rPr lang="en-US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uk-UA" altLang="uk-UA" dirty="0" smtClean="0"/>
          </a:p>
        </p:txBody>
      </p:sp>
      <p:sp>
        <p:nvSpPr>
          <p:cNvPr id="40963" name="Місце для номера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D22D22-CA00-4A62-A7E9-416ECD41C4BD}" type="slidenum">
              <a:rPr lang="uk-UA" altLang="uk-UA" smtClean="0">
                <a:solidFill>
                  <a:srgbClr val="898989"/>
                </a:solidFill>
              </a:rPr>
              <a:pPr/>
              <a:t>16</a:t>
            </a:fld>
            <a:endParaRPr lang="uk-UA" altLang="uk-UA" smtClean="0">
              <a:solidFill>
                <a:srgbClr val="898989"/>
              </a:solidFill>
            </a:endParaRPr>
          </a:p>
        </p:txBody>
      </p:sp>
      <p:sp>
        <p:nvSpPr>
          <p:cNvPr id="336" name="Місце для вмісту 335"/>
          <p:cNvSpPr>
            <a:spLocks noGrp="1"/>
          </p:cNvSpPr>
          <p:nvPr>
            <p:ph idx="1"/>
          </p:nvPr>
        </p:nvSpPr>
        <p:spPr>
          <a:xfrm>
            <a:off x="4865688" y="2963863"/>
            <a:ext cx="2565400" cy="11747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FFFF6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uk-UA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Елементи, які визначають обсяг аудиторського завдання</a:t>
            </a:r>
          </a:p>
        </p:txBody>
      </p:sp>
      <p:sp>
        <p:nvSpPr>
          <p:cNvPr id="337" name="Овальна виноска 336"/>
          <p:cNvSpPr/>
          <p:nvPr/>
        </p:nvSpPr>
        <p:spPr>
          <a:xfrm>
            <a:off x="2790826" y="1785939"/>
            <a:ext cx="2532063" cy="1201737"/>
          </a:xfrm>
          <a:prstGeom prst="wedgeEllipseCallout">
            <a:avLst>
              <a:gd name="adj1" fmla="val 66717"/>
              <a:gd name="adj2" fmla="val 46269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Конкретні процеси/сфери</a:t>
            </a:r>
          </a:p>
        </p:txBody>
      </p:sp>
      <p:sp>
        <p:nvSpPr>
          <p:cNvPr id="338" name="Овальна виноска 337"/>
          <p:cNvSpPr/>
          <p:nvPr/>
        </p:nvSpPr>
        <p:spPr>
          <a:xfrm>
            <a:off x="7786689" y="2060575"/>
            <a:ext cx="2486025" cy="1143000"/>
          </a:xfrm>
          <a:prstGeom prst="wedgeEllipseCallout">
            <a:avLst>
              <a:gd name="adj1" fmla="val -65988"/>
              <a:gd name="adj2" fmla="val 60701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Територіальне охоплення</a:t>
            </a:r>
            <a:endParaRPr lang="uk-UA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Овальна виноска 340"/>
          <p:cNvSpPr/>
          <p:nvPr/>
        </p:nvSpPr>
        <p:spPr>
          <a:xfrm>
            <a:off x="7556500" y="3908425"/>
            <a:ext cx="2592388" cy="1201738"/>
          </a:xfrm>
          <a:prstGeom prst="wedgeEllipseCallout">
            <a:avLst>
              <a:gd name="adj1" fmla="val -53087"/>
              <a:gd name="adj2" fmla="val -5596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Конкретні документи</a:t>
            </a:r>
          </a:p>
        </p:txBody>
      </p:sp>
      <p:pic>
        <p:nvPicPr>
          <p:cNvPr id="40968" name="Рисунок 3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412875"/>
            <a:ext cx="19446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Рисунок 3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4652963"/>
            <a:ext cx="16494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" name="Овальна виноска 345"/>
          <p:cNvSpPr/>
          <p:nvPr/>
        </p:nvSpPr>
        <p:spPr>
          <a:xfrm>
            <a:off x="2459038" y="5594350"/>
            <a:ext cx="2665412" cy="1098550"/>
          </a:xfrm>
          <a:prstGeom prst="wedgeEllipseCallout">
            <a:avLst>
              <a:gd name="adj1" fmla="val 94916"/>
              <a:gd name="adj2" fmla="val -5909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достатній обсяг інформації?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непереобтяжений зайвою інформацією?</a:t>
            </a:r>
          </a:p>
        </p:txBody>
      </p:sp>
      <p:sp>
        <p:nvSpPr>
          <p:cNvPr id="347" name="Овальна виноска 346"/>
          <p:cNvSpPr/>
          <p:nvPr/>
        </p:nvSpPr>
        <p:spPr>
          <a:xfrm>
            <a:off x="2351088" y="3863975"/>
            <a:ext cx="2590800" cy="1157288"/>
          </a:xfrm>
          <a:prstGeom prst="wedgeEllipseCallout">
            <a:avLst>
              <a:gd name="adj1" fmla="val 47842"/>
              <a:gd name="adj2" fmla="val -7667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1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Часовий період  (конкретний момент часу, квартал</a:t>
            </a:r>
            <a:r>
              <a:rPr lang="uk-UA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1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Прямоугольник 16"/>
          <p:cNvSpPr>
            <a:spLocks noChangeArrowheads="1"/>
          </p:cNvSpPr>
          <p:nvPr/>
        </p:nvSpPr>
        <p:spPr bwMode="auto">
          <a:xfrm>
            <a:off x="1316334" y="0"/>
            <a:ext cx="10289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2800" b="1" i="1" dirty="0">
                <a:latin typeface="Times New Roman" panose="02020603050405020304" pitchFamily="18" charset="0"/>
              </a:rPr>
              <a:t>Оцінюючи діючу систему розміщення рекламних засобів, зосереджено увагу на таких </a:t>
            </a:r>
            <a:r>
              <a:rPr lang="uk-UA" altLang="uk-UA" sz="2800" b="1" i="1" dirty="0" smtClean="0">
                <a:latin typeface="Times New Roman" panose="02020603050405020304" pitchFamily="18" charset="0"/>
              </a:rPr>
              <a:t>аспектах: </a:t>
            </a:r>
          </a:p>
          <a:p>
            <a:pPr algn="ctr"/>
            <a:r>
              <a:rPr lang="ru-RU" altLang="uk-UA" sz="1600" b="1" i="1" dirty="0" smtClean="0">
                <a:latin typeface="Times New Roman" panose="02020603050405020304" pitchFamily="18" charset="0"/>
              </a:rPr>
              <a:t>(</a:t>
            </a:r>
            <a:r>
              <a:rPr lang="ru-RU" altLang="uk-UA" sz="1600" b="1" i="1" dirty="0">
                <a:latin typeface="Times New Roman" panose="02020603050405020304" pitchFamily="18" charset="0"/>
              </a:rPr>
              <a:t>на </a:t>
            </a:r>
            <a:r>
              <a:rPr lang="ru-RU" altLang="uk-UA" sz="1600" b="1" i="1" dirty="0" err="1">
                <a:latin typeface="Times New Roman" panose="02020603050405020304" pitchFamily="18" charset="0"/>
              </a:rPr>
              <a:t>прикладі</a:t>
            </a:r>
            <a:r>
              <a:rPr lang="ru-RU" altLang="uk-UA" sz="1600" b="1" i="1" dirty="0">
                <a:latin typeface="Times New Roman" panose="02020603050405020304" pitchFamily="18" charset="0"/>
              </a:rPr>
              <a:t> </a:t>
            </a:r>
            <a:r>
              <a:rPr lang="ru-RU" altLang="uk-UA" sz="1600" b="1" i="1" dirty="0" err="1">
                <a:latin typeface="Times New Roman" panose="02020603050405020304" pitchFamily="18" charset="0"/>
              </a:rPr>
              <a:t>пілотного</a:t>
            </a:r>
            <a:r>
              <a:rPr lang="ru-RU" altLang="uk-UA" sz="1600" b="1" i="1" dirty="0">
                <a:latin typeface="Times New Roman" panose="02020603050405020304" pitchFamily="18" charset="0"/>
              </a:rPr>
              <a:t> проекту з аудиту </a:t>
            </a:r>
            <a:r>
              <a:rPr lang="uk-UA" altLang="uk-UA" sz="1600" b="1" i="1" dirty="0" smtClean="0">
                <a:latin typeface="Times New Roman" panose="02020603050405020304" pitchFamily="18" charset="0"/>
              </a:rPr>
              <a:t>ефективності</a:t>
            </a:r>
            <a:r>
              <a:rPr lang="ru-RU" altLang="uk-UA" sz="1600" b="1" i="1" dirty="0" smtClean="0">
                <a:latin typeface="Times New Roman" panose="02020603050405020304" pitchFamily="18" charset="0"/>
              </a:rPr>
              <a:t> </a:t>
            </a:r>
            <a:r>
              <a:rPr lang="ru-RU" altLang="uk-UA" sz="1600" b="1" i="1" dirty="0">
                <a:latin typeface="Times New Roman" panose="02020603050405020304" pitchFamily="18" charset="0"/>
              </a:rPr>
              <a:t>в КМДА</a:t>
            </a:r>
            <a:r>
              <a:rPr lang="ru-RU" altLang="uk-UA" sz="1600" b="1" i="1" dirty="0" smtClean="0">
                <a:latin typeface="Times New Roman" panose="02020603050405020304" pitchFamily="18" charset="0"/>
              </a:rPr>
              <a:t>)</a:t>
            </a:r>
            <a:endParaRPr lang="uk-UA" altLang="uk-UA" sz="1600" b="1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72723070"/>
              </p:ext>
            </p:extLst>
          </p:nvPr>
        </p:nvGraphicFramePr>
        <p:xfrm>
          <a:off x="1530629" y="1352585"/>
          <a:ext cx="9134083" cy="537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9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3436" y="219059"/>
            <a:ext cx="9932603" cy="611981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Обмежувальні </a:t>
            </a:r>
            <a:r>
              <a:rPr lang="uk-UA" alt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</a:t>
            </a:r>
            <a:r>
              <a:rPr lang="uk-UA" alt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прикладі пілотного проекту з аудиту ефективності в КМДА):</a:t>
            </a:r>
            <a:endParaRPr lang="uk-UA" altLang="uk-U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зосереджено на якості надання адміністративних послуг з видачі дозволів на </a:t>
            </a: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зовнішньої реклами</a:t>
            </a: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uk-UA" altLang="uk-UA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дослідження та підготовка рекомендацій здійснювались виходячи із того, що </a:t>
            </a: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видачі дозволу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розміщення реклами становить </a:t>
            </a: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робочих днів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це визначено постановою Уряду.</a:t>
            </a:r>
          </a:p>
          <a:p>
            <a:pPr>
              <a:lnSpc>
                <a:spcPct val="80000"/>
              </a:lnSpc>
            </a:pPr>
            <a:endParaRPr lang="uk-UA" alt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базуються на інформації, отриманої в процесі </a:t>
            </a: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інформації, документальної перевірки, інтерв’ювання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</a:p>
          <a:p>
            <a:pPr>
              <a:lnSpc>
                <a:spcPct val="80000"/>
              </a:lnSpc>
            </a:pPr>
            <a:endParaRPr lang="uk-UA" alt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аналіз та вивчення статистичних даних щодо виявлених рекламних засобів, розміщених з порушенням законодавства про рекламу, здійснено </a:t>
            </a: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період з серпня 2015 по червень 2016 року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uk-UA" alt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 обстеження рекламних засобів проведені </a:t>
            </a:r>
            <a:r>
              <a:rPr lang="uk-UA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вибірковим методом, зокрема стосовно наземних та фасадних рекламних конструкцій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(щити, </a:t>
            </a:r>
            <a:r>
              <a:rPr lang="uk-UA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лайпостери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телевізійні екрани, рекламні вивіски, банери, панно, кронштейни). </a:t>
            </a:r>
          </a:p>
        </p:txBody>
      </p:sp>
      <p:pic>
        <p:nvPicPr>
          <p:cNvPr id="6861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5" y="1785764"/>
            <a:ext cx="9175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87D2F6-8CAA-4859-989A-AD39B146AC46}" type="slidenum">
              <a:rPr lang="ru-RU" altLang="ru-RU" sz="1400">
                <a:latin typeface="Arial" charset="0"/>
              </a:rPr>
              <a:pPr/>
              <a:t>19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280163" y="0"/>
            <a:ext cx="10807337" cy="111740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0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Аудиторська</a:t>
            </a:r>
            <a:r>
              <a:rPr lang="ru-RU" sz="3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лійка</a:t>
            </a:r>
            <a:r>
              <a:rPr lang="ru-RU" sz="3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uk-UA" sz="30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7" y="1393462"/>
            <a:ext cx="9306265" cy="52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52" y="123966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90164" y="1825625"/>
            <a:ext cx="7163636" cy="435133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 внутрішнього аудиту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аудиту та обсягів (масштабу) аудиту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 аудиту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аудиту та матриці планування дослідження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</a:t>
            </a:fld>
            <a:endParaRPr lang="uk-U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8" y="1816348"/>
            <a:ext cx="2968724" cy="37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3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uk-UA" alt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потрібні критерії?</a:t>
            </a:r>
            <a:endParaRPr lang="nl-NL" altLang="uk-UA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32563" y="1476686"/>
            <a:ext cx="585818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6850" indent="-196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 потрібний інструмент вимірювання</a:t>
            </a:r>
            <a:r>
              <a:rPr lang="en-US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US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попереджують розходження із керівництвом відносно аудиторських висновків/думок</a:t>
            </a:r>
            <a:r>
              <a:rPr lang="en-US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Чітке визначення ключових концепцій в аудиті попереджує неправильне трактування</a:t>
            </a:r>
            <a:endParaRPr lang="en-US" alt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331" y="2150348"/>
            <a:ext cx="5053857" cy="38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0183" y="1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АУДИТУ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60780" y="1416824"/>
            <a:ext cx="10028255" cy="53356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«мірило»,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якого формується думка щодо ефективності здійснення певної діяльності (функції, процесу, програми,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адмінпослуги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Оскільки загальна концепція економічності, ефективності та результативності повинна бути інтерпретована по відношенню до об’єкта аудиту,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 в різних аудиторських дослідженнях,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їх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цілей і питань аудиту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від професійного судження аудитора.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Критерії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необхідний (бажаний) стан або очікування щодо процесу, програми чи операції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основою для оцінки доказів та розуміння аудиторських знахідок, висновків та рекомендацій.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21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707" y="1708171"/>
            <a:ext cx="1784204" cy="16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423" y="129463"/>
            <a:ext cx="11139577" cy="132556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вибрані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04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визначені в законах чи інших нормативно-правових актах;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встановлені в стандартах, які розроблені уповноваженими органами (професійними асоціаціями) або експертами в досліджуваній сфері;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закріплені в політиках, процедурах чи пріоритетах, встановлених посадовими особами об’єкта аудиту;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відібрані за результатами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(порівняння та використання прикладів (зразків, еталонів) кращої практики у цій сфері);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спеціально колективно розроблені аудиторською групою для вимірювання або оцінки об’єкта аудиту в конкретних обставинах, а також погоджені із керівництвом.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3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231" y="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2083" y="1326382"/>
            <a:ext cx="11676185" cy="51246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задоволення потреби фізичної або юридичної особи в адміністративній послузі; </a:t>
            </a:r>
          </a:p>
          <a:p>
            <a:pPr algn="just"/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адміністративної послуги в установлений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строк; </a:t>
            </a:r>
          </a:p>
          <a:p>
            <a:pPr algn="just"/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фактична можливість фізичних та юридичних осіб звернутися за адміністративною послугою, в тому числі: територіальну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наближеність,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транспортного сполучення, можливість вільного (безперешкодного) доступу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безперешкодне одержання бланків та інших формулярів, необхідних для звернення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урахування інтересів та потреб отримувачів послуг у процесі організації надання адміністративних послуг, у тому числі: можливість вибору способу звернення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поштою, електронною поштою тощо), запровадження принципу "єдиного вікна", установлення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 фізичних та юридичних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порядку оплати адміністративної послуги; </a:t>
            </a:r>
          </a:p>
          <a:p>
            <a:pPr algn="just"/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безперешкодне одержання необхідної для отримання адміністративної послуги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(процедура отримання, перелік необхідних документів, зразки цих документів, розмір плати тощо),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розміщується на  інформаційних стендах в адміністративних органах, на їх веб-сайтах друкується в офіційних виданнях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інших джерелах;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належний рівень кваліфікації працівників адміністративного органу.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7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64057"/>
              </p:ext>
            </p:extLst>
          </p:nvPr>
        </p:nvGraphicFramePr>
        <p:xfrm>
          <a:off x="1195753" y="381000"/>
          <a:ext cx="10671349" cy="5897564"/>
        </p:xfrm>
        <a:graphic>
          <a:graphicData uri="http://schemas.openxmlformats.org/drawingml/2006/table">
            <a:tbl>
              <a:tblPr/>
              <a:tblGrid>
                <a:gridCol w="2070934"/>
                <a:gridCol w="1932261"/>
                <a:gridCol w="6668154"/>
              </a:tblGrid>
              <a:tr h="671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Підпитання аудиту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Змінні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endParaRPr kumimoji="0" lang="uk-UA" alt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2163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Чи підтверджуються проблеми при укладанні та виконанні договорів на право тимчасового користування місцем для розміщення рекламних засобів?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Ідентичність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Договори на право тимчасового користування місцем для розміщення рекламних засобів містять однакові умови для всіх замовників 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15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Системність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 надходження  до КП "Київреклама" дозвільних документів за дорученням керівництва вказані документи передаються на опрацювання в договірний відділ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31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Працівники договірного відділу здійснюють моніторинг бази даних на предмет наявності дозволів та відсутності підписаних екземплярів договорів, та в разі наявності таких випадків повідомлять замовника про необхідність укладення договору 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43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Розподіл завдань та обов'язків 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відділ та фінансово-аналітичний відділ кожного дня  здійснюють моніторинг дебіторської заборгованості по розрахунках з замовниками та в разі виявлення заборгованості більше 2 місяців бухгалтерський відділ подає інформацію до юридичного відділу для подальшого направлення претензії</a:t>
                      </a:r>
                      <a:endParaRPr kumimoji="0" lang="uk-UA" alt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Інспектори відділу обстежень та обліку рекламних засобів перевіряють фактичну наявність рекламних засобів</a:t>
                      </a:r>
                      <a:endParaRPr kumimoji="0" lang="uk-UA" alt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2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7909" y="1397479"/>
            <a:ext cx="10515600" cy="454837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 критеріїв/норм оцінки має слугувати внутрішньому аудитору моделлю для порівняння і відображати ідеальну ситуацію (як повинно бути?), з якою буде порівнюватися реальний стан об’єкта аудиту (як є?). Внутрішнім аудиторам під час визначення критеріїв аудиту необхідно брати до уваги визначені цілі аудиту.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оцінки та надійний аналіз даних – запорука обґрунтованого аудиторського висновку.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25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776" y="4696844"/>
            <a:ext cx="243861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42716" y="351693"/>
            <a:ext cx="9254532" cy="639042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altLang="ru-RU" sz="3600" b="1" u="sng" dirty="0">
                <a:latin typeface="Times New Roman" panose="02020603050405020304" pitchFamily="18" charset="0"/>
              </a:rPr>
              <a:t>Програма внутрішнього аудиту </a:t>
            </a:r>
            <a:r>
              <a:rPr lang="uk-UA" altLang="ru-RU" sz="3600" b="1" u="sng" dirty="0" smtClean="0">
                <a:latin typeface="Times New Roman" panose="02020603050405020304" pitchFamily="18" charset="0"/>
              </a:rPr>
              <a:t>визначає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:</a:t>
            </a:r>
            <a:endParaRPr lang="ru-RU" altLang="ru-RU" sz="3600" dirty="0" smtClean="0">
              <a:latin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altLang="ru-RU" sz="2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ru-RU" sz="1400" dirty="0" smtClean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 smtClean="0">
                <a:latin typeface="Times New Roman" panose="02020603050405020304" pitchFamily="18" charset="0"/>
              </a:rPr>
              <a:t>напрям </a:t>
            </a:r>
            <a:r>
              <a:rPr lang="uk-UA" altLang="ru-RU" sz="2400" dirty="0">
                <a:latin typeface="Times New Roman" panose="02020603050405020304" pitchFamily="18" charset="0"/>
              </a:rPr>
              <a:t>внутрішнього аудиту</a:t>
            </a:r>
            <a:r>
              <a:rPr lang="en-US" altLang="ru-RU" sz="2400" dirty="0">
                <a:latin typeface="Times New Roman" panose="02020603050405020304" pitchFamily="18" charset="0"/>
              </a:rPr>
              <a:t>;</a:t>
            </a:r>
            <a:endParaRPr lang="uk-UA" altLang="ru-RU" sz="2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цілі внутрішнього аудиту</a:t>
            </a:r>
            <a:r>
              <a:rPr lang="en-US" altLang="ru-RU" sz="2400" dirty="0">
                <a:latin typeface="Times New Roman" panose="02020603050405020304" pitchFamily="18" charset="0"/>
              </a:rPr>
              <a:t>;</a:t>
            </a:r>
            <a:endParaRPr lang="uk-UA" altLang="ru-RU" sz="2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підставу для проведення внутрішнього аудиту</a:t>
            </a:r>
            <a:r>
              <a:rPr lang="ru-RU" altLang="ru-RU" sz="2400" dirty="0">
                <a:latin typeface="Times New Roman" panose="02020603050405020304" pitchFamily="18" charset="0"/>
              </a:rPr>
              <a:t>;</a:t>
            </a:r>
            <a:endParaRPr lang="uk-UA" altLang="ru-RU" sz="2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період, що охоплюється внутрішнім аудитом</a:t>
            </a:r>
            <a:r>
              <a:rPr lang="ru-RU" altLang="ru-RU" sz="2400" dirty="0">
                <a:latin typeface="Times New Roman" panose="02020603050405020304" pitchFamily="18" charset="0"/>
              </a:rPr>
              <a:t>;</a:t>
            </a:r>
            <a:endParaRPr lang="uk-UA" altLang="ru-RU" sz="2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термін проведення внутрішнього аудиту</a:t>
            </a:r>
            <a:r>
              <a:rPr lang="en-US" altLang="ru-RU" sz="2400" dirty="0">
                <a:latin typeface="Times New Roman" panose="02020603050405020304" pitchFamily="18" charset="0"/>
              </a:rPr>
              <a:t>;</a:t>
            </a:r>
            <a:endParaRPr lang="uk-UA" altLang="ru-RU" sz="2400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початкові обмеження щодо проведення внутрішнього аудиту;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питання, що підлягають дослідженню з урахуванням оцінки ризиків;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обсяг аудиторських прийомів і процедур за кожним фактором ризику;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послідовність і терміни виконання робіт;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склад аудиторської групи;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altLang="ru-RU" sz="2400" dirty="0">
                <a:latin typeface="Times New Roman" panose="02020603050405020304" pitchFamily="18" charset="0"/>
              </a:rPr>
              <a:t>планові трудові витрати.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4608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A0DB36-3152-4F93-A02F-9816A3AB3502}" type="slidenum">
              <a:rPr lang="ru-RU" altLang="ru-RU" smtClean="0">
                <a:solidFill>
                  <a:prstClr val="black"/>
                </a:solidFill>
              </a:rPr>
              <a:pPr/>
              <a:t>26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9" y="2730849"/>
            <a:ext cx="156680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699" y="134014"/>
            <a:ext cx="10515600" cy="1325563"/>
          </a:xfrm>
        </p:spPr>
        <p:txBody>
          <a:bodyPr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планування дослідження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3325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Матриця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- це 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для </a:t>
            </a:r>
            <a:r>
              <a:rPr lang="uk-UA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інформації про те, 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буде досліджуватися під час аудиту і як </a:t>
            </a:r>
            <a:r>
              <a:rPr lang="uk-UA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проводитися 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також забезпечує структуру для основних компонентів обсягу (масштабу) аудиту.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забезпечує загальну структуру процесу планування аудиту, забезпечує дисципліну і з'єднує питання 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(масштаб) аудиту.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8B302-3E85-46D2-8BAC-683BB6DF8A16}" type="slidenum">
              <a:rPr lang="uk-UA" smtClean="0"/>
              <a:pPr>
                <a:defRPr/>
              </a:pPr>
              <a:t>27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61" y="5205045"/>
            <a:ext cx="6773243" cy="15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15338" r="7582" b="9534"/>
          <a:stretch>
            <a:fillRect/>
          </a:stretch>
        </p:blipFill>
        <p:spPr bwMode="auto">
          <a:xfrm>
            <a:off x="3" y="1117405"/>
            <a:ext cx="12087497" cy="5694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3AD1C72-8E21-49C2-80B0-34F5E49A738B}" type="slidenum">
              <a:rPr lang="ru-RU" altLang="ru-RU" sz="1400">
                <a:latin typeface="Arial" charset="0"/>
              </a:rPr>
              <a:pPr/>
              <a:t>28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280163" y="0"/>
            <a:ext cx="10807337" cy="111740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 </a:t>
            </a:r>
            <a:r>
              <a:rPr lang="ru-RU" sz="26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6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6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uk-UA" sz="26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3AD1C72-8E21-49C2-80B0-34F5E49A738B}" type="slidenum">
              <a:rPr lang="ru-RU" altLang="ru-RU" sz="1400">
                <a:latin typeface="Arial" charset="0"/>
              </a:rPr>
              <a:pPr/>
              <a:t>29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179679" y="0"/>
            <a:ext cx="10807337" cy="111740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 </a:t>
            </a:r>
            <a:r>
              <a:rPr lang="ru-RU" sz="26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6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6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6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6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6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5338" r="6094" b="15318"/>
          <a:stretch>
            <a:fillRect/>
          </a:stretch>
        </p:blipFill>
        <p:spPr bwMode="auto">
          <a:xfrm>
            <a:off x="3" y="1245480"/>
            <a:ext cx="12087497" cy="54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5760"/>
            <a:ext cx="9981363" cy="1143000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Під час планування аудиту ефективності необхідно знайти відповіді на наступні питання: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838" y="1419486"/>
            <a:ext cx="11687612" cy="5256584"/>
          </a:xfrm>
        </p:spPr>
        <p:txBody>
          <a:bodyPr>
            <a:normAutofit/>
          </a:bodyPr>
          <a:lstStyle/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Що?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аналіз проблем  чи використати інший метод для визначення теми і питань аудиту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Як?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визначити методологію, яку необхідно використовувати;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Коли?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скласти план дій і встановити реалістичний графік роботи;</a:t>
            </a:r>
          </a:p>
          <a:p>
            <a:pPr algn="just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Хто?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визначити необхідні знання і навички для проведення аудиту, включаючи необхідність залучення експертів і вартість залучення додаткових ресурсів (у разі необхідності).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94" y="4830836"/>
            <a:ext cx="593321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6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87D2F6-8CAA-4859-989A-AD39B146AC46}" type="slidenum">
              <a:rPr lang="ru-RU" altLang="ru-RU" sz="1400">
                <a:latin typeface="Arial" charset="0"/>
              </a:rPr>
              <a:pPr/>
              <a:t>30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219880" y="0"/>
            <a:ext cx="10807337" cy="111740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6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аудиту</a:t>
            </a:r>
            <a:endParaRPr lang="uk-UA" sz="26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6242440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Прямокутник 1"/>
          <p:cNvSpPr/>
          <p:nvPr/>
        </p:nvSpPr>
        <p:spPr>
          <a:xfrm>
            <a:off x="2652765" y="1373828"/>
            <a:ext cx="93829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одержує аудиторські дані, інформацію, які у подальшому формують доказову базу, шляхом застосування одного або декількох методів </a:t>
            </a:r>
            <a:r>
              <a:rPr lang="uk-UA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endParaRPr lang="uk-UA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uk-UA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–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сукупність прийомів, використовуваних для дослідження </a:t>
            </a:r>
            <a:r>
              <a:rPr lang="uk-UA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 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</a:t>
            </a:r>
            <a:r>
              <a:rPr lang="uk-UA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uk-UA" altLang="ru-RU" dirty="0"/>
          </a:p>
          <a:p>
            <a:pPr algn="ctr">
              <a:buFontTx/>
              <a:buNone/>
            </a:pPr>
            <a:endParaRPr lang="uk-UA" altLang="ru-RU" dirty="0" smtClean="0"/>
          </a:p>
          <a:p>
            <a:pPr algn="ctr">
              <a:buFontTx/>
              <a:buNone/>
            </a:pPr>
            <a:endParaRPr lang="uk-UA" altLang="ru-RU" dirty="0"/>
          </a:p>
          <a:p>
            <a:pPr algn="ctr">
              <a:buFontTx/>
              <a:buNone/>
            </a:pP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1" y="2502040"/>
            <a:ext cx="2634211" cy="31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231" y="1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497204"/>
            <a:ext cx="10515600" cy="46797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 аудитів ефективності можуть використовуватися дуже різноманітні методи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аудитори повинні керуватися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 аудиту та конкретними питаннями аудиту.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чітко визначити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достатніх, відповідних та надійних аудиторських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 для надання аудиторських висновків.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Аудит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ефективності, як правило,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 різні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даних та підтвердження результатів з різних джерел, а також поєднання якісних та кількісних даних. Така комбінація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 для надання достовірних доказів, що підтверджують висновки та рекомендації, а кількісні дані надають  можливість демонстрації значущості аудиторських висновків та рекомендацій.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733531" y="1484313"/>
            <a:ext cx="4641746" cy="5021262"/>
          </a:xfrm>
        </p:spPr>
        <p:txBody>
          <a:bodyPr/>
          <a:lstStyle/>
          <a:p>
            <a:pPr algn="just"/>
            <a:r>
              <a:rPr lang="uk-UA" alt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Уникайте ситуації </a:t>
            </a:r>
            <a:r>
              <a:rPr lang="uk-UA" alt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«Аліса в країні чудес»: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плануйте так, щоб ви могли знати, </a:t>
            </a:r>
            <a:r>
              <a:rPr lang="uk-UA" alt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куди ви йдете</a:t>
            </a:r>
            <a:r>
              <a:rPr lang="en-US" alt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для чого (цілі і питання аудиту) та як вам туди дістатися (які дані вам необхідні, щоб відповісти на питання аудиту і де їх взяти)</a:t>
            </a: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47107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4587" y="1413974"/>
            <a:ext cx="4824413" cy="5021262"/>
          </a:xfrm>
        </p:spPr>
      </p:pic>
      <p:sp>
        <p:nvSpPr>
          <p:cNvPr id="47108" name="Місце для номера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2DD7A-F589-42F1-8056-0185518EFC7E}" type="slidenum">
              <a:rPr lang="uk-UA" altLang="uk-UA" smtClean="0">
                <a:solidFill>
                  <a:srgbClr val="898989"/>
                </a:solidFill>
              </a:rPr>
              <a:pPr/>
              <a:t>32</a:t>
            </a:fld>
            <a:endParaRPr lang="uk-UA" altLang="uk-UA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77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755" y="1955908"/>
            <a:ext cx="5462489" cy="4090771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A4F5D-E8AA-49BB-9C01-261B4497B719}" type="slidenum">
              <a:rPr lang="uk-UA" smtClean="0"/>
              <a:pPr>
                <a:defRPr/>
              </a:pPr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56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134" y="1139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цілей внутрішнього аудиту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8055" y="1426866"/>
            <a:ext cx="10515600" cy="49638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</a:t>
            </a:r>
            <a:r>
              <a:rPr lang="uk-UA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є основою процесу планування, оскільки саме ціль має визначати очікуваний результат аудиторського дослідження. </a:t>
            </a:r>
            <a:endParaRPr lang="uk-UA" sz="3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наслідок, саме за ступенем досягнення цілі(ей) оцінюється якість реалізації аудиторського завдання та відповідно діяльність аудиторської групи.</a:t>
            </a:r>
          </a:p>
          <a:p>
            <a:pPr marL="0" indent="0" algn="just">
              <a:buNone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4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420" y="4752310"/>
            <a:ext cx="3988020" cy="20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87D2F6-8CAA-4859-989A-AD39B146AC46}" type="slidenum">
              <a:rPr lang="ru-RU" altLang="ru-RU" sz="1400">
                <a:latin typeface="Arial" charset="0"/>
              </a:rPr>
              <a:pPr/>
              <a:t>5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280163" y="0"/>
            <a:ext cx="10807337" cy="131633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sz="26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6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6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аудиту </a:t>
            </a:r>
            <a:r>
              <a:rPr lang="ru-RU" sz="26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endParaRPr lang="ru-RU" sz="2600" b="1" spc="3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 результатами </a:t>
            </a:r>
            <a:r>
              <a:rPr lang="ru-RU" sz="1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пілотного</a:t>
            </a:r>
            <a:r>
              <a:rPr lang="ru-RU" sz="1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в </a:t>
            </a:r>
            <a:r>
              <a:rPr lang="ru-RU" sz="18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КМДА)</a:t>
            </a:r>
            <a:endParaRPr lang="uk-UA" sz="18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6242440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Прямокутник 1"/>
          <p:cNvSpPr/>
          <p:nvPr/>
        </p:nvSpPr>
        <p:spPr>
          <a:xfrm>
            <a:off x="341643" y="1504457"/>
            <a:ext cx="931482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6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пераційні</a:t>
            </a:r>
            <a:r>
              <a:rPr lang="uk-UA" sz="2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 (цілі установи)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можна сформулювати як – забезпечення надання адміністративної послуги з видачі дозволу на розміщення зовнішньої реклами відповідно до встановлених законодавчих вимог;</a:t>
            </a:r>
            <a:endParaRPr lang="uk-UA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Водночас </a:t>
            </a: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 аудиторського завдання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мають бути сформульовані  у площині повноважень і відповідальності внутрішнього аудитора, наприклад - 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дати оцінку процесу розміщення рекламних засобів для покращення його ефективності, вдосконалення системи внутрішнього контролю, мінімізації ризиків, властивих рекламно-інформаційному </a:t>
            </a:r>
            <a:r>
              <a:rPr lang="uk-UA" sz="2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середовищу.</a:t>
            </a:r>
            <a:endParaRPr lang="uk-UA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69" y="1678644"/>
            <a:ext cx="2131175" cy="22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134" y="1139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цілей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ефективності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56526"/>
            <a:ext cx="10515600" cy="52854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визначення цілей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враховувати можливості підвищення ефективності досліджуваної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діяльності,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 числі щодо: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якості послуг;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 ресурсів;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підзвітності;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глибший аналіз потреб користувачів та підвищення рівня їх задоволеності з огляду на наявні ресурси;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задоволеності співробітників (зменшення плинності кадрів і, як результат, зменшення витрат на пошук нових людей; підвищення мотивації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Місце для вмісту 2"/>
          <p:cNvSpPr>
            <a:spLocks noGrp="1"/>
          </p:cNvSpPr>
          <p:nvPr>
            <p:ph idx="1"/>
          </p:nvPr>
        </p:nvSpPr>
        <p:spPr>
          <a:xfrm>
            <a:off x="2672862" y="0"/>
            <a:ext cx="9154048" cy="6356351"/>
          </a:xfrm>
        </p:spPr>
        <p:txBody>
          <a:bodyPr/>
          <a:lstStyle/>
          <a:p>
            <a:pPr marL="0" indent="0">
              <a:buNone/>
            </a:pPr>
            <a:endParaRPr lang="uk-UA" altLang="uk-UA" sz="2400" b="1" i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аудиторського завдання вказують, для чого воно призначене.</a:t>
            </a:r>
          </a:p>
          <a:p>
            <a:pPr marL="0" indent="0">
              <a:buNone/>
            </a:pPr>
            <a:endParaRPr lang="uk-UA" altLang="uk-UA" sz="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бути:</a:t>
            </a:r>
          </a:p>
          <a:p>
            <a:pPr marL="0" indent="0" algn="ctr">
              <a:buNone/>
            </a:pPr>
            <a:endParaRPr lang="uk-UA" altLang="uk-UA" sz="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uk-UA" sz="2400" b="1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-чіткими; </a:t>
            </a:r>
          </a:p>
          <a:p>
            <a:pPr marL="0" indent="0" algn="ctr">
              <a:buNone/>
            </a:pPr>
            <a:endParaRPr lang="uk-UA" altLang="uk-UA" sz="2400" b="1" i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uk-UA" sz="2400" b="1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-конкретними;</a:t>
            </a:r>
          </a:p>
          <a:p>
            <a:pPr marL="0" indent="0" algn="ctr">
              <a:buNone/>
            </a:pPr>
            <a:endParaRPr lang="uk-UA" altLang="uk-UA" sz="2400" b="1" i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uk-UA" sz="2400" b="1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пов'язаними з оцінкою ризиків;</a:t>
            </a:r>
          </a:p>
          <a:p>
            <a:pPr marL="0" indent="0" algn="ctr">
              <a:buFontTx/>
              <a:buChar char="-"/>
            </a:pPr>
            <a:endParaRPr lang="uk-UA" altLang="uk-UA" sz="2400" b="1" i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altLang="uk-UA" sz="2400" b="1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відображати очікування керівництва.</a:t>
            </a:r>
            <a:endParaRPr lang="uk-UA" altLang="uk-UA" sz="24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uk-U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uk-UA" dirty="0" smtClean="0"/>
          </a:p>
        </p:txBody>
      </p:sp>
      <p:sp>
        <p:nvSpPr>
          <p:cNvPr id="39940" name="Місце для номера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CCA2DE-F1EA-470D-B674-2630456D0B50}" type="slidenum">
              <a:rPr lang="uk-UA" altLang="uk-UA" smtClean="0">
                <a:solidFill>
                  <a:srgbClr val="898989"/>
                </a:solidFill>
              </a:rPr>
              <a:pPr/>
              <a:t>7</a:t>
            </a:fld>
            <a:endParaRPr lang="uk-UA" altLang="uk-UA" smtClean="0">
              <a:solidFill>
                <a:srgbClr val="898989"/>
              </a:solidFill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>
              <a:solidFill>
                <a:prstClr val="black"/>
              </a:solidFill>
            </a:endParaRPr>
          </a:p>
        </p:txBody>
      </p:sp>
      <p:pic>
        <p:nvPicPr>
          <p:cNvPr id="39942" name="imag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06" y="1828364"/>
            <a:ext cx="18002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 eaLnBrk="1" fontAlgn="auto" hangingPunct="1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6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 аудиту та обсягів (масштабу) </a:t>
            </a:r>
            <a:r>
              <a:rPr lang="uk-UA" sz="6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endParaRPr lang="uk-UA" sz="6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F5955-07C4-409F-9EB0-1FAC1AF53B13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179" y="3938954"/>
            <a:ext cx="3008639" cy="21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39167" y="138349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ефективності не передбачає і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на меті одночасне охоплення та всебічне вивчення всіх аспектів економічності, ефективності та результативності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його проведення скоріше розглядаються певні проблеми, пов’язані з економічністю, ефективністю або результативністю, або їх комбінацією,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виявлених ключових ризиків і потреб керівництва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9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25" y="4481017"/>
            <a:ext cx="3451202" cy="22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1212</Words>
  <Application>Microsoft Office PowerPoint</Application>
  <PresentationFormat>Широкий екран</PresentationFormat>
  <Paragraphs>202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Презентація PowerPoint</vt:lpstr>
      <vt:lpstr>ЗМІСТ</vt:lpstr>
      <vt:lpstr>Під час планування аудиту ефективності необхідно знайти відповіді на наступні питання:</vt:lpstr>
      <vt:lpstr>Формулювання цілей внутрішнього аудиту</vt:lpstr>
      <vt:lpstr>Презентація PowerPoint</vt:lpstr>
      <vt:lpstr>Формулювання цілей аудиту ефективності</vt:lpstr>
      <vt:lpstr>Презентація PowerPoint</vt:lpstr>
      <vt:lpstr>Презентація PowerPoint</vt:lpstr>
      <vt:lpstr>Презентація PowerPoint</vt:lpstr>
      <vt:lpstr>Для визначення важливих для аудиту питань слід відповісти на такі питання:</vt:lpstr>
      <vt:lpstr>Презентація PowerPoint</vt:lpstr>
      <vt:lpstr>Питання аудиту повинні відповідати певним вимогам:</vt:lpstr>
      <vt:lpstr>Презентація PowerPoint</vt:lpstr>
      <vt:lpstr>Презентація PowerPoint</vt:lpstr>
      <vt:lpstr>Визначення обсягів (масштабу) аудиту </vt:lpstr>
      <vt:lpstr>Визначення обсягів (масштабу) аудиторського завдання </vt:lpstr>
      <vt:lpstr>Презентація PowerPoint</vt:lpstr>
      <vt:lpstr>Презентація PowerPoint</vt:lpstr>
      <vt:lpstr>Презентація PowerPoint</vt:lpstr>
      <vt:lpstr>Для чого потрібні критерії?</vt:lpstr>
      <vt:lpstr>КРИТЕРІЇ АУДИТУ</vt:lpstr>
      <vt:lpstr>Критерії можуть бути вибрані або розроблені різними способами:</vt:lpstr>
      <vt:lpstr>Критерії оцінки якості адміністративних послуг можуть бути:</vt:lpstr>
      <vt:lpstr>Презентація PowerPoint</vt:lpstr>
      <vt:lpstr>Презентація PowerPoint</vt:lpstr>
      <vt:lpstr>Презентація PowerPoint</vt:lpstr>
      <vt:lpstr>Матриця планування дослідження</vt:lpstr>
      <vt:lpstr>Презентація PowerPoint</vt:lpstr>
      <vt:lpstr>Презентація PowerPoint</vt:lpstr>
      <vt:lpstr>Презентація PowerPoint</vt:lpstr>
      <vt:lpstr>Методи дослідження </vt:lpstr>
      <vt:lpstr> Уникайте ситуації «Аліса в країні чудес»: плануйте так, щоб ви могли знати, куди ви йдете і для чого (цілі і питання аудиту) та як вам туди дістатися (які дані вам необхідні, щоб відповісти на питання аудиту і де їх взяти)!!!</vt:lpstr>
      <vt:lpstr>Презентація PowerPoint</vt:lpstr>
    </vt:vector>
  </TitlesOfParts>
  <Company>Minfin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Трощій Ірина Олегівна</dc:creator>
  <cp:lastModifiedBy>Кудрик Галина Петрівна</cp:lastModifiedBy>
  <cp:revision>336</cp:revision>
  <cp:lastPrinted>2017-09-19T11:37:29Z</cp:lastPrinted>
  <dcterms:created xsi:type="dcterms:W3CDTF">2017-06-08T12:07:24Z</dcterms:created>
  <dcterms:modified xsi:type="dcterms:W3CDTF">2019-04-15T08:29:11Z</dcterms:modified>
</cp:coreProperties>
</file>